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Montserrat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vgKpf6BN4EFiYP0Ejd5rmMfTX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54012A-1E0D-48A6-BD16-3B5441713745}">
  <a:tblStyle styleId="{4D54012A-1E0D-48A6-BD16-3B544171374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8bcbe68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8bcbe68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8bcbe68e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8bcbe68e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3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31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1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1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1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40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0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0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0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0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0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0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0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0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0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0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0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0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0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40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1" name="Google Shape;21;p3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3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28" name="Google Shape;28;p33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3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34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34" name="Google Shape;34;p3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3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42" name="Google Shape;42;p3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35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3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4" name="Google Shape;64;p3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37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70" name="Google Shape;70;p3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3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3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7" name="Google Shape;77;p3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3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9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9" name="Google Shape;99;p3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3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hydrogen.physik.uni-wuppertal.de/hyperphysics/hyperphysics/hbase/wien.html" TargetMode="External"/><Relationship Id="rId13" Type="http://schemas.openxmlformats.org/officeDocument/2006/relationships/hyperlink" Target="https://de.wikipedia.org/wiki/Kepler_(Weltraumteleskop)" TargetMode="External"/><Relationship Id="rId3" Type="http://schemas.openxmlformats.org/officeDocument/2006/relationships/hyperlink" Target="https://www.cobocards.com/pool/de/card/7puji0113/online-karteikarten-beugung-und-interferenz-am-doppelspalt/" TargetMode="External"/><Relationship Id="rId7" Type="http://schemas.openxmlformats.org/officeDocument/2006/relationships/hyperlink" Target="https://www.leifiphysik.de/atomphysik/atomarer-energieaustausch/versuche/linienspektren-von-gasentladungsroehren" TargetMode="External"/><Relationship Id="rId12" Type="http://schemas.openxmlformats.org/officeDocument/2006/relationships/hyperlink" Target="https://de.wikipedia.org/wiki/Radialgeschwindigkeit" TargetMode="External"/><Relationship Id="rId2" Type="http://schemas.openxmlformats.org/officeDocument/2006/relationships/notesSlide" Target="../notesSlides/notesSlide25.xml"/><Relationship Id="rId16" Type="http://schemas.openxmlformats.org/officeDocument/2006/relationships/hyperlink" Target="https://www.nasa.gov/sites/default/files/thumbnails/image/stsci-h-p2006a-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bastiantempl.blogspot.com/2013/08/entwicklung-der-quantenphysik-viii-das.html" TargetMode="External"/><Relationship Id="rId11" Type="http://schemas.openxmlformats.org/officeDocument/2006/relationships/hyperlink" Target="https://de.wikipedia.org/wiki/Datei:Hubble_01_Cropped.jpg" TargetMode="External"/><Relationship Id="rId5" Type="http://schemas.openxmlformats.org/officeDocument/2006/relationships/hyperlink" Target="https://www.abiweb.de/physik-atomphysik-kernphysik/atommodelle/bohrsches-atommodell.html" TargetMode="External"/><Relationship Id="rId15" Type="http://schemas.openxmlformats.org/officeDocument/2006/relationships/hyperlink" Target="https://www.scinexx.de/wp-content/uploads/d/a/dallol2g.jpg" TargetMode="External"/><Relationship Id="rId10" Type="http://schemas.openxmlformats.org/officeDocument/2006/relationships/hyperlink" Target="http://www.coconutsciencelaboratory.com/?p=945" TargetMode="External"/><Relationship Id="rId4" Type="http://schemas.openxmlformats.org/officeDocument/2006/relationships/hyperlink" Target="https://qig.itp.uni-hannover.de/quanth/index.php/Datei:Milq_Abbk14p1.gif" TargetMode="External"/><Relationship Id="rId9" Type="http://schemas.openxmlformats.org/officeDocument/2006/relationships/hyperlink" Target="https://www.lerntippsammlung.de/Die-Suche-nach-Planeten-au-ss-erhalb-unseres-Sonnensystems.html" TargetMode="External"/><Relationship Id="rId14" Type="http://schemas.openxmlformats.org/officeDocument/2006/relationships/hyperlink" Target="https://bakingsciencetraveller.wordpress.com/2017/10/07/happy-birthday-niels-boh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tlibre.org/lal/d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>
            <a:spLocks noGrp="1"/>
          </p:cNvSpPr>
          <p:nvPr>
            <p:ph type="ctrTitle"/>
          </p:nvPr>
        </p:nvSpPr>
        <p:spPr>
          <a:xfrm>
            <a:off x="3070200" y="15711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Den Aliens auf der Spur		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1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Präsentation von Vasileios Kyriazidis und Giuseppe Zaccaria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 txBox="1">
            <a:spLocks noGrp="1"/>
          </p:cNvSpPr>
          <p:nvPr>
            <p:ph type="subTitle" idx="1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Projekte zur Entdeckung von lebenstauglichen Planeten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332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Hubble-Weltraumteleskop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Kepler-Weltraumteleskop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Hires-Spektrograph und Jet Propulsion Laboratory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332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Abspaltung des Schirms vom Weltraumteleskop verhindert den Lichteinfall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3221" y="1439363"/>
            <a:ext cx="3403179" cy="121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5940" y="2571751"/>
            <a:ext cx="1582737" cy="201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3221" y="3154476"/>
            <a:ext cx="3039453" cy="130102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/>
        </p:nvSpPr>
        <p:spPr>
          <a:xfrm>
            <a:off x="1481050" y="4589100"/>
            <a:ext cx="2589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Kepler-Weltraumteleskop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4866275" y="2657750"/>
            <a:ext cx="32319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Hubble-Weltraumteleskop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Spektroskopie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1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Spektroskopische Verfahren werden in der Astronomie und der Astrobiologie oft angewendet, um: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Lato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die molekulare Zusammensetzung von Substanzen zu analysieren, z.B.  der in der Atmosphäre eines Planeten vorliegenden chemischen Verbindungen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Lato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den prozentualen Anteil bestimmter chemischer Elemente/Moleküle in Stoffen zu ermitteln, u.a. mithilfe der spektralen Intensität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Lato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Vermutungen über Zustandsparameter von Planeten und ihren Sternen (Druck, Temperatur, Ionisationsgrad usw.) aufzustellen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Spektroskopische Verfahren werden nach der Teilchensorte, dem physikalischen Wirkungsprinzip und Energiebereich in verschiedene Kategorien untergliedert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Wellenmodell des Lichtes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1"/>
          </p:nvPr>
        </p:nvSpPr>
        <p:spPr>
          <a:xfrm>
            <a:off x="1297500" y="1567549"/>
            <a:ext cx="3403200" cy="329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Wahrnehmung von Licht als eine Welle</a:t>
            </a:r>
            <a:endParaRPr/>
          </a:p>
          <a:p>
            <a:pPr marL="45720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88"/>
              <a:buFont typeface="Courier New"/>
              <a:buChar char="o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jeder Punkt einer Wellenfront als         Ausgangspunkt von Elementarwellen</a:t>
            </a:r>
            <a:endParaRPr/>
          </a:p>
          <a:p>
            <a:pPr marL="457200" lvl="0" indent="-2287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8"/>
              <a:buFont typeface="Calibri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4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Beugung von Lichtwellen ist die Eigenschaft von Licht, hinter einem Spalt oder einem Hindernis in die Schattenräume zu gelangen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88"/>
              <a:buFont typeface="Courier New"/>
              <a:buChar char="o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Beobachtung eines Gangunterschiedes Δs</a:t>
            </a:r>
            <a:endParaRPr/>
          </a:p>
          <a:p>
            <a:pPr marL="91440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88"/>
              <a:buFont typeface="Courier New"/>
              <a:buChar char="o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konstruktive und destruktive Interferenz</a:t>
            </a:r>
            <a:endParaRPr/>
          </a:p>
          <a:p>
            <a:pPr marL="615950" lvl="1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96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 txBox="1">
            <a:spLocks noGrp="1"/>
          </p:cNvSpPr>
          <p:nvPr>
            <p:ph type="body" idx="2"/>
          </p:nvPr>
        </p:nvSpPr>
        <p:spPr>
          <a:xfrm>
            <a:off x="4933200" y="1492666"/>
            <a:ext cx="3403200" cy="325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Interferenz von Licht am Doppelspalt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4" descr="Beugung und Interferenz am Doppelspalt | Karteikarten onlin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3200" y="1492666"/>
            <a:ext cx="3402631" cy="26975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4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Teilchenmodell des Lichtes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15"/>
          <p:cNvSpPr txBox="1">
            <a:spLocks noGrp="1"/>
          </p:cNvSpPr>
          <p:nvPr>
            <p:ph type="body" idx="1"/>
          </p:nvPr>
        </p:nvSpPr>
        <p:spPr>
          <a:xfrm>
            <a:off x="487111" y="1567550"/>
            <a:ext cx="421359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Das Licht besteht nach dieser Theorie aus zahlreichen Lichtteilchen, den Photonen oder Korpuskeln, die von jeder Lichtquelle emittiert werden</a:t>
            </a:r>
            <a:endParaRPr/>
          </a:p>
          <a:p>
            <a:pPr marL="457200" lvl="0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88"/>
              <a:buFont typeface="Courier New"/>
              <a:buChar char="o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Photon= Energieportionen</a:t>
            </a:r>
            <a:endParaRPr/>
          </a:p>
          <a:p>
            <a:pPr marL="457200" lvl="0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88"/>
              <a:buFont typeface="Courier New"/>
              <a:buChar char="o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Zusammenhang zwischen </a:t>
            </a:r>
            <a:endParaRPr/>
          </a:p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98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der Lichtwellenlänge und der Energie des Lichtes: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16"/>
              <a:buNone/>
            </a:pPr>
            <a:endParaRPr sz="12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Je größer/kleiner ist die Wellenlänge des Lichtes, desto niedriger/höher ist der Energiebetrag des Lichtes.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Photonen können Elektronen aus Metallen herauslösen, diesen Vorgang nennt man Fotoeffekt</a:t>
            </a:r>
            <a:endParaRPr/>
          </a:p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Eine Taschenlampe emittiert Photonen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 descr="Ein Bild, das Anzei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3200" y="1567549"/>
            <a:ext cx="3403200" cy="197040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5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Atommodell von Bohr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85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96"/>
              <a:buFont typeface="Courier New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889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4"/>
              <a:buAutoNum type="arabicPeriod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Postulat: Die Enegie eines Elektrons</a:t>
            </a:r>
            <a:endParaRPr/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4"/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         kann nur diskrete Werte En annehmen.</a:t>
            </a:r>
            <a:endParaRPr/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4"/>
              <a:buNone/>
            </a:pP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4889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4"/>
              <a:buAutoNum type="arabicPeriod" startAt="2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Postulat (Lichtemission) Die Frequenz der   ausgesandten elektromagnetischen Strahlung ergibt sich aus der Energiedifferenz ΔE zwischen dem Ausgangs-/Endzustand. Hierbei gilt:</a:t>
            </a:r>
            <a:endParaRPr/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4"/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          	        </a:t>
            </a:r>
            <a:r>
              <a:rPr lang="en-US" i="1" u="sng">
                <a:latin typeface="Calibri"/>
                <a:ea typeface="Calibri"/>
                <a:cs typeface="Calibri"/>
                <a:sym typeface="Calibri"/>
              </a:rPr>
              <a:t>h*f=Em-En</a:t>
            </a:r>
            <a:endParaRPr/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4"/>
              <a:buNone/>
            </a:pPr>
            <a:endParaRPr i="1" u="sng">
              <a:latin typeface="Calibri"/>
              <a:ea typeface="Calibri"/>
              <a:cs typeface="Calibri"/>
              <a:sym typeface="Calibri"/>
            </a:endParaRPr>
          </a:p>
          <a:p>
            <a:pPr marL="4889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4"/>
              <a:buAutoNum type="arabicPeriod" startAt="3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Postulat: Der Umlauf der Elektronen erfolgt auf diskreten Elektrobahnen, auf denen keine Energie abgestrahlt wird.</a:t>
            </a:r>
            <a:endParaRPr/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4"/>
              <a:buNone/>
            </a:pP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4"/>
              <a:buNone/>
            </a:pPr>
            <a:endParaRPr i="1" u="sng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4"/>
              <a:buNone/>
            </a:pP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615950" lvl="1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          </a:t>
            </a:r>
            <a:endParaRPr/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          </a:t>
            </a:r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body" idx="2"/>
          </p:nvPr>
        </p:nvSpPr>
        <p:spPr>
          <a:xfrm>
            <a:off x="5400943" y="1444117"/>
            <a:ext cx="2841476" cy="340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Bewegung der Elektronen auf diskreten Elektrobahnen in der Atomhülle, Protonen und Neutronen im Atomkern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6" descr="Happy Birthday… Niels Bohr – Baking Science Travell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943" y="1444117"/>
            <a:ext cx="2841476" cy="252500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6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Absorption und Emission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3" name="Google Shape;253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340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Absorption = Energieaufnahme 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aufgenommene Energie = Energiedifferenz ΔE</a:t>
            </a:r>
            <a:endParaRPr/>
          </a:p>
          <a:p>
            <a:pPr marL="457200" lvl="0" indent="-22872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98"/>
              <a:buFont typeface="Calibri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1374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Lato"/>
              <a:buNone/>
            </a:pP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Emission = Energieabgabe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98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         abgegebene Energie = Energiedifferenz ΔΕ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98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Bei der Absorption/Emission kann man die Frequenz/Wellenlänge (in nm bzw. Å</a:t>
            </a: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des Lichtes rechnerisch aus folgender Beziehung bestimmen: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                           </a:t>
            </a:r>
            <a:r>
              <a:rPr lang="en-US" i="1" u="sng">
                <a:latin typeface="Calibri"/>
                <a:ea typeface="Calibri"/>
                <a:cs typeface="Calibri"/>
                <a:sym typeface="Calibri"/>
              </a:rPr>
              <a:t>h*f=E</a:t>
            </a:r>
            <a:r>
              <a:rPr lang="en-US" sz="1100" i="1" u="sng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i="1" u="sng">
                <a:latin typeface="Calibri"/>
                <a:ea typeface="Calibri"/>
                <a:cs typeface="Calibri"/>
                <a:sym typeface="Calibri"/>
              </a:rPr>
              <a:t>-E</a:t>
            </a:r>
            <a:r>
              <a:rPr lang="en-US" sz="1100" i="1" u="sng">
                <a:latin typeface="Calibri"/>
                <a:ea typeface="Calibri"/>
                <a:cs typeface="Calibri"/>
                <a:sym typeface="Calibri"/>
              </a:rPr>
              <a:t>n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98"/>
              <a:buNone/>
            </a:pPr>
            <a:r>
              <a:rPr lang="en-US" sz="1100" i="1">
                <a:latin typeface="Calibri"/>
                <a:ea typeface="Calibri"/>
                <a:cs typeface="Calibri"/>
                <a:sym typeface="Calibri"/>
              </a:rPr>
              <a:t> 	             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bzw.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98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                              </a:t>
            </a: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u="sng">
                <a:latin typeface="Calibri"/>
                <a:ea typeface="Calibri"/>
                <a:cs typeface="Calibri"/>
                <a:sym typeface="Calibri"/>
              </a:rPr>
              <a:t>h*f=E</a:t>
            </a:r>
            <a:r>
              <a:rPr lang="en-US" sz="1100" i="1" u="sng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i="1" u="sng">
                <a:latin typeface="Calibri"/>
                <a:ea typeface="Calibri"/>
                <a:cs typeface="Calibri"/>
                <a:sym typeface="Calibri"/>
              </a:rPr>
              <a:t>-E</a:t>
            </a:r>
            <a:r>
              <a:rPr lang="en-US" sz="1100" i="1" u="sng">
                <a:latin typeface="Calibri"/>
                <a:ea typeface="Calibri"/>
                <a:cs typeface="Calibri"/>
                <a:sym typeface="Calibri"/>
              </a:rPr>
              <a:t>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31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Atomare Vorgänge bei der Absorption und Emission von Licht</a:t>
            </a:r>
            <a:endParaRPr/>
          </a:p>
        </p:txBody>
      </p:sp>
      <p:pic>
        <p:nvPicPr>
          <p:cNvPr id="255" name="Google Shape;255;p17" descr="C:\Dokumente und Einstellungen\astrofoto\Desktop\Bohr-Modell2_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3221" y="1567550"/>
            <a:ext cx="3411625" cy="279080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56" name="Google Shape;256;p17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Absorptions-/Emissionsspektrum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body" idx="1"/>
          </p:nvPr>
        </p:nvSpPr>
        <p:spPr>
          <a:xfrm>
            <a:off x="1297500" y="1170774"/>
            <a:ext cx="7038900" cy="385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895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Kontinuierliches Sternspektrum („Kontinuum“)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Lato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thermische Strahler emittieren ein kontinuierliches Spektrum, dessen Intensitätsverlauf dem Plack´schen Strahlungsgesetz folgt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2. Diskretes Emissionsspektrum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Lato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Atome senden nur Licht diskreter Wellenlängen aus &lt;-&gt; helle Linien des Spektrums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       (Fingerabdrücke der Atome/Moleküle in der zu untersuchenden Gasschicht)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3. Absorptionsspektrum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Lato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Absorption von Licht bestimmter Wellenlängen durch chemische Elemente/Moleküle</a:t>
            </a:r>
            <a:endParaRPr/>
          </a:p>
          <a:p>
            <a:pPr marL="457200" lvl="0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Dunkle Linien  (Fraunhofer´sche Linien) am Spektrum eines thermischen Strahlers</a:t>
            </a:r>
            <a:endParaRPr/>
          </a:p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(Fingerabdrücke der Atome/Moleküle in der zu untersuchenden Gasschicht)     </a:t>
            </a:r>
            <a:endParaRPr/>
          </a:p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endParaRPr/>
          </a:p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r>
              <a:rPr lang="en-US"/>
              <a:t>         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263" name="Google Shape;26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244" y="1969539"/>
            <a:ext cx="6417890" cy="36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8244" y="4544962"/>
            <a:ext cx="6417889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8244" y="3114566"/>
            <a:ext cx="6417888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8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Planck´sches Strahlungsgesetz und Wien´sches Verschiebungsgesetz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19"/>
          <p:cNvSpPr txBox="1">
            <a:spLocks noGrp="1"/>
          </p:cNvSpPr>
          <p:nvPr>
            <p:ph type="body" idx="1"/>
          </p:nvPr>
        </p:nvSpPr>
        <p:spPr>
          <a:xfrm>
            <a:off x="1297500" y="1438637"/>
            <a:ext cx="3403200" cy="32569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  <p:sp>
        <p:nvSpPr>
          <p:cNvPr id="273" name="Google Shape;273;p19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9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Die Verteilung der Leistungsdichte eines “Schwarzen Strahlers” in Abhängigkeit von seiner Temperatur und der Wellenlänge des Lichtes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3221" y="1567550"/>
            <a:ext cx="3412490" cy="220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9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Aufnahme und Bearbeitung des Sonnenspektrums:</a:t>
            </a:r>
            <a:br>
              <a:rPr lang="en-US"/>
            </a:b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unkalibriertes Sonnenspektrum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282" name="Google Shape;2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7500" y="1678646"/>
            <a:ext cx="7038900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0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Aufnahme und Bearbeitung des Sonnenspektrums:</a:t>
            </a:r>
            <a:br>
              <a:rPr lang="en-US">
                <a:latin typeface="Cambria"/>
                <a:ea typeface="Cambria"/>
                <a:cs typeface="Cambria"/>
                <a:sym typeface="Cambria"/>
              </a:rPr>
            </a:b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wellenlängenkalibriertes Spektrum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290" name="Google Shape;29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200" y="1500762"/>
            <a:ext cx="6957499" cy="30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1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Was ist das Leben?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6708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Keine einheitliche Definition, wichtige Aspekte variieren immer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bestimmte Schlüsselmerkmale bieten Orientierung an, in ihrer Rangordnung jedoch unklar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Das Leben ist vielleicht unmöglich in Worte zu fassen, also brauchen wir eher eine Theorie statt Definition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Bei der Identifikation des Lebens vielleicht auch reine Intuition ausreichend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Eine Definit</a:t>
            </a: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ion des Lebens ist vielleicht überflüssig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3" name="Google Shape;143;p2"/>
          <p:cNvGraphicFramePr/>
          <p:nvPr/>
        </p:nvGraphicFramePr>
        <p:xfrm>
          <a:off x="5063100" y="393750"/>
          <a:ext cx="3492150" cy="4495325"/>
        </p:xfrm>
        <a:graphic>
          <a:graphicData uri="http://schemas.openxmlformats.org/drawingml/2006/table">
            <a:tbl>
              <a:tblPr bandRow="1" bandCol="1">
                <a:noFill/>
                <a:tableStyleId>{4D54012A-1E0D-48A6-BD16-3B5441713745}</a:tableStyleId>
              </a:tblPr>
              <a:tblGrid>
                <a:gridCol w="8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Schlüsselmerkmal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7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Funktion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7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Kompartimente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von einer Membran abgeteilt Bereiche in einer Zelle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Stoffwechsel (Metabolismus)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Vorgänge im Körper, welche den chemischen Austausch von Stoffen beinhalten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Katalyse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Stoffumsetzung, welche durch einen Katalysator herbeigerufen, beschleunigt oder verlangsamt wird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Regulation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Aufrechterhaltung oder Wiederherstellung des morpho-/ physiologischen Gleichgewichtes eines Organismus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Wachstum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Zunahme von Masse in einem Organismus oder einem seiner Teile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Reproduktion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die Vervielfältigung eines Organismus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Anpassung/ Evolution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langsame, auf zufällige Mutationen basierende Selektion eines Organismus (siehe S.-)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Homöostase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Aufrechterhaltung innerer Systeme, wie der pH-Wert des Körpers oder die Regulation des Kreislaufes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Nervensystem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umfasst alle Nervenzellen und Gliazellen eines Körpers; nimmt Änderungen der Umwelt und des Organismus in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r>
                        <a:rPr lang="en-US" sz="100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orm von elektrischen Signalen wahr</a:t>
                      </a:r>
                      <a:endParaRPr sz="10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73025" marR="73025" marT="0" marB="0" anchor="ctr">
                    <a:lnL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D34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4" name="Google Shape;144;p2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Aufnahme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und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Bearbeitung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des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Sonnenspektrums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:</a:t>
            </a:r>
            <a:br>
              <a:rPr lang="en-US" dirty="0"/>
            </a:b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normiertes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Spektrum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7" name="Google Shape;297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298" name="Google Shape;29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2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Aufnahme und Bearbeitung des Sonnenspektrums:</a:t>
            </a:r>
            <a:br>
              <a:rPr lang="en-US"/>
            </a:b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Flusskalibrierung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306" name="Google Shape;30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7500" y="1567551"/>
            <a:ext cx="7038900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3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Aufnahme und Bearbeitung des Sonnenspektrums:</a:t>
            </a:r>
            <a:br>
              <a:rPr lang="en-US"/>
            </a:b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flusskalibriertes Spektrum der Sonne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3" name="Google Shape;313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212" y="1447225"/>
            <a:ext cx="7299573" cy="315183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4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Spektralklassifikation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9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Harvard-Klassifikation: Einteilung der Sterne nach ihrer Oberflächen-/ Effektivtemperatur in 13 Spektralklassen, u.a. Grundklassen (O,B, A,F,G,K,M), Klassen für Braune Zwerge (L,T,Y) und Kohlenstoffklassen der Roten Riesen (R,N,S)</a:t>
            </a:r>
            <a:endParaRPr/>
          </a:p>
          <a:p>
            <a:pPr marL="457200" lvl="0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88"/>
              <a:buFont typeface="Courier New"/>
              <a:buChar char="o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Chemische Zusammensetzung und Oberflächentemperatur des Sterns</a:t>
            </a:r>
            <a:endParaRPr/>
          </a:p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= Spektraltyp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Untergliederung der Sterne in 5 verschiedene Leuchtkraftklassen nach der Leuchtkraft (I,II,III,IV,V)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5"/>
          <p:cNvSpPr txBox="1">
            <a:spLocks noGrp="1"/>
          </p:cNvSpPr>
          <p:nvPr>
            <p:ph type="body" idx="2"/>
          </p:nvPr>
        </p:nvSpPr>
        <p:spPr>
          <a:xfrm>
            <a:off x="4933200" y="1295291"/>
            <a:ext cx="3403200" cy="376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Das Hertzsprung-Russell-Diagramm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25" descr="Ein Bild, das Monitor, schwarz, Bildschirm, sitzend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-2339" b="4487"/>
          <a:stretch/>
        </p:blipFill>
        <p:spPr>
          <a:xfrm>
            <a:off x="4700700" y="967154"/>
            <a:ext cx="3635699" cy="37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5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8bcbe68e2_0_0"/>
          <p:cNvSpPr txBox="1">
            <a:spLocks noGrp="1"/>
          </p:cNvSpPr>
          <p:nvPr>
            <p:ph type="title"/>
          </p:nvPr>
        </p:nvSpPr>
        <p:spPr>
          <a:xfrm>
            <a:off x="845725" y="19974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Vielen Dank für Ihre/Eure Aufmerksamkeit!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88bcbe68e2_0_0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Quellenverzeichnis </a:t>
            </a:r>
            <a:endParaRPr/>
          </a:p>
        </p:txBody>
      </p:sp>
      <p:sp>
        <p:nvSpPr>
          <p:cNvPr id="336" name="Google Shape;336;p29"/>
          <p:cNvSpPr txBox="1">
            <a:spLocks noGrp="1"/>
          </p:cNvSpPr>
          <p:nvPr>
            <p:ph type="body" idx="1"/>
          </p:nvPr>
        </p:nvSpPr>
        <p:spPr>
          <a:xfrm>
            <a:off x="1284659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https://www.cobocards.com/pool/de/card/7puji0113/online-karteikarten-beugung-und-interferenz-am-doppelspalt/</a:t>
            </a:r>
            <a:endParaRPr sz="10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https://qig.itp.uni-hannover.de/quanth/index.php/Datei:Milq_Abbk14p1.gif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https://www.abiweb.de/physik-atomphysik-kernphysik/atommodelle/bohrsches-atommodell.html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https://sebastiantempl.blogspot.com/2013/08/entwicklung-der-quantenphysik-viii-das.html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https://www.leifiphysik.de/atomphysik/atomarer-energieaustausch/versuche/linienspektren-von-gasentladungsroehren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http://hydrogen.physik.uni-wuppertal.de/hyperphysics/hyperphysics/hbase/wien.html</a:t>
            </a:r>
            <a:endParaRPr sz="10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https://www.lerntippsammlung.de/Die-Suche-nach-Planeten-au-ss-erhalb-unseres-Sonnensystems.html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Spektroskopie-Workshop vom 30.11.2019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http://www.coconutsciencelaboratory.com/?p=945</a:t>
            </a:r>
            <a:endParaRPr sz="10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https://de.wikipedia.org/wiki/Datei:Hubble_01_Cropped.jpg</a:t>
            </a:r>
            <a:endParaRPr sz="10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https://de.wikipedia.org/wiki/Radialgeschwindigkeit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Power-Point-Präsentation von Herrn Koch zum Spektroskopie-Workshop vom 30.11.2019​</a:t>
            </a:r>
            <a:endParaRPr sz="1000" baseline="30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https://de.wikipedia.org/wiki/Kepler_(Weltraumteleskop)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https://bakingsciencetraveller.wordpress.com/2017/10/07/happy-birthday-niels-bohr/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https://www.scinexx.de/wp-content/uploads/d/a/dallol2g.jpg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●"/>
            </a:pPr>
            <a:r>
              <a:rPr lang="en-US" sz="10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https://www.nasa.gov/sites/default/files/thumbnails/image/stsci-h-p2006a-f.jpg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9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bcbe68e2_0_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Anpassung des Lebens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Die Evolutionstheorie                        Bezug auf seine Umgebung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" name="Google Shape;150;g88bcbe68e2_0_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Denkweise des Kausalprinzips bei der Evolutionstheorie von hochrangiger Bedeutung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Begrenzte Verfügung von Ressourcen führt zu Konkurrenz, was Spezialisierung bedingt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Mutationen beeinflussen die überlebens-/ Fortpflanzungschancen eines Individuums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Senkt eine Mutation die Fortpflanzungschance, spricht man von einem Selektions Nachteil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Fördert eine Mutation die Fortpflanzungschance, spricht man von einem Selektions Vorteil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Nur Lebewesen, welche gut an ihre Umgebung angepasst sind, überleben lange genug, um ihre Gene zu vererben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Alle Tiere auf Erden weisen Merkmale auf, welche für das Überleben auf der Erde vorteilhaft sind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88bcbe68e2_0_8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Trotz vieler Unterschiede lässt sich das Leben klassifizieren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Möglichkeit eines Urorganismus (Luca) erklärt nicht universelle Baupläne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Jedes Lebewesen teilt seine Umgebung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Wahrnehmungsorgane alle auf die von der Erde gegebenen Bedingungen angepasst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Beispiel: Auge nimmt nur Strahlung auf, welche von der Sonne emittiert wird ( Sichtbares Licht)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●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Beachtung von Umweltfaktoren bei der Suche nach Leben Vorteilhaft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Char char="○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Eingrenzung potenziell lebensfähiger Planeten auch möglich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52" name="Google Shape;152;g88bcbe68e2_0_8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Voraussetzung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Leben auf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Exoplaneten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Die Heimat des Lebens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Geringe Stichprobengröße lebensfähiger Planeten zwingt uns, nach Erden-ähnlichen Planeten zu suchen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Leben kann höchstwahrscheinlich nur auf Gesteinsplaneten existieren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Masse eines Planeten ausschlaggebend für die Existenz von Leben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○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groß genug, um eine Atmosphäre bilden zu können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○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zu große Masse wird den Lebewesen zum Verhängnis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Voraussetzung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Leben auf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Exoplaneten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Worauf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ist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das Leben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angewiesen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?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41400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Sauerstoff nicht ausschlaggebend für das Auftreten von Leben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Wasser ist ein essenzieller Stoff für die Entstehung von Leben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Frage nach den Grenzen des Lebens hilfreicher als das worauf das Leben angewiesen ist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Dallol-Tümpel beherbergen keinerlei Leben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Char char="○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keine Bakterien, Mikroben oder sogar Archaen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Kombination von bestimmten Faktoren sind zu viel für alles Leben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Planeten, welche ähnliche Merkmale aufweisen sind, als potenziell lebensfähige Planeten auszuschließen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7500" y="2081088"/>
            <a:ext cx="3034851" cy="188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5420750" y="3968875"/>
            <a:ext cx="30570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Foto der Dallol Tümpel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A.Savin /</a:t>
            </a:r>
            <a:r>
              <a:rPr lang="en-US" sz="900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Lizenz Freie Kunst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Voraussetzung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für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Leben auf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Exoplaneten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Der </a:t>
            </a:r>
            <a:r>
              <a:rPr lang="en-US" sz="2000" dirty="0" err="1">
                <a:latin typeface="Cambria"/>
                <a:ea typeface="Cambria"/>
                <a:cs typeface="Cambria"/>
                <a:sym typeface="Cambria"/>
              </a:rPr>
              <a:t>Goldstern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 des Lebens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Bedeutendster Faktor für das Leben ist dessen Heimatstern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Umlaufbahn des Planeten darf nicht zu elliptisch sein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Stern fungiert als Energie- oder Wärmespender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Planet muss in der Goldilocks-Zone des Sternes liegen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○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Habitable Zone migriert mit dem Alter des Sternes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Größe des Sternes entscheidet über sein Alter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Sterne mit aktivem Magnetfeld sind gefährlich für lebensfähige Planeten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Goldilocks-Sterne kombinieren die besten Aspekte von Sternen, wodurch sie ideal für die Beherbergung von Planeten sind, welche Leben mit sich tragen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Planeten von Goldilocks Sternen sind aufgrund ihrer Abundanz im Kosmos und dimmeren Stern leicht zu finden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Merkmale verschiedener Sternentypen (Bild von der NASA)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725" y="213000"/>
            <a:ext cx="6936003" cy="416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Probleme bei der Suche nach dem Leben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latin typeface="Cambria"/>
                <a:ea typeface="Cambria"/>
                <a:cs typeface="Cambria"/>
                <a:sym typeface="Cambria"/>
              </a:rPr>
              <a:t>Probleme des Lebens selbst</a:t>
            </a:r>
            <a:endParaRPr sz="2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Google Shape;188;p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Suche nach dem Leben ist ein Schuss ins dunkle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alles was wir über außerirdisches Leben wissen ist reine Spekulation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Wegen unserer geringen Stichprobengröße ist kein Vergleich verschiedener Arten des Lebens möglich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○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wir müssen davon ausgehen, dass das Leben universell gleich funktioniert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○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Andere Bedingungen auf Exoplaneten resultieren in der Theorie in komplett verschiedenem Leben, doch wir wissen nicht, ob es dort überhaupt erst entstehen könnte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Char char="●"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Thema ist eigentlich viel zu spekulativ um eine ernste Besprechung zu ermöglichen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Entdeckungsmethoden von Exoplaneten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1076770" y="1200424"/>
            <a:ext cx="3658113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Radialgeschwindikeitsmethode: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Bewegung von Planeten um ihren Stern führt zur Verschiebung des Stern-spektrums (Blau-/Rotverschiebung)</a:t>
            </a:r>
            <a:endParaRPr/>
          </a:p>
          <a:p>
            <a:pPr marL="457200" lvl="0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88"/>
              <a:buFont typeface="Noto Sans Symbols"/>
              <a:buChar char="⮚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Hinweis auf Exoplaneten</a:t>
            </a:r>
            <a:endParaRPr/>
          </a:p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b="1">
              <a:latin typeface="Cambria Math"/>
              <a:ea typeface="Cambria Math"/>
              <a:cs typeface="Cambria Math"/>
              <a:sym typeface="Cambria Math"/>
            </a:endParaRPr>
          </a:p>
          <a:p>
            <a:pPr marL="1460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b="1">
                <a:latin typeface="Cambria Math"/>
                <a:ea typeface="Cambria Math"/>
                <a:cs typeface="Cambria Math"/>
                <a:sym typeface="Cambria Math"/>
              </a:rPr>
              <a:t>v</a:t>
            </a:r>
            <a:r>
              <a:rPr lang="en-US" b="1" baseline="-25000">
                <a:latin typeface="Cambria Math"/>
                <a:ea typeface="Cambria Math"/>
                <a:cs typeface="Cambria Math"/>
                <a:sym typeface="Cambria Math"/>
              </a:rPr>
              <a:t>r 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​ </a:t>
            </a:r>
            <a:r>
              <a:rPr lang="en-US" b="1">
                <a:latin typeface="Cambria Math"/>
                <a:ea typeface="Cambria Math"/>
                <a:cs typeface="Cambria Math"/>
                <a:sym typeface="Cambria Math"/>
              </a:rPr>
              <a:t>=</a:t>
            </a:r>
            <a:r>
              <a:rPr lang="en-US" baseline="-25000">
                <a:latin typeface="Cambria Math"/>
                <a:ea typeface="Cambria Math"/>
                <a:cs typeface="Cambria Math"/>
                <a:sym typeface="Cambria Math"/>
              </a:rPr>
              <a:t>​</a:t>
            </a:r>
            <a:r>
              <a:rPr lang="en-US" b="1">
                <a:latin typeface="Cambria Math"/>
                <a:ea typeface="Cambria Math"/>
                <a:cs typeface="Cambria Math"/>
                <a:sym typeface="Cambria Math"/>
              </a:rPr>
              <a:t>(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Δλ</a:t>
            </a:r>
            <a:r>
              <a:rPr lang="en-US" b="1">
                <a:latin typeface="Cambria Math"/>
                <a:ea typeface="Cambria Math"/>
                <a:cs typeface="Cambria Math"/>
                <a:sym typeface="Cambria Math"/>
              </a:rPr>
              <a:t>*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λ</a:t>
            </a:r>
            <a:r>
              <a:rPr lang="en-US" b="1" baseline="-25000">
                <a:latin typeface="Cambria Math"/>
                <a:ea typeface="Cambria Math"/>
                <a:cs typeface="Cambria Math"/>
                <a:sym typeface="Cambria Math"/>
              </a:rPr>
              <a:t>0</a:t>
            </a:r>
            <a:r>
              <a:rPr lang="en-US">
                <a:latin typeface="Cambria Math"/>
                <a:ea typeface="Cambria Math"/>
                <a:cs typeface="Cambria Math"/>
                <a:sym typeface="Cambria Math"/>
              </a:rPr>
              <a:t>​ </a:t>
            </a:r>
            <a:r>
              <a:rPr lang="en-US" b="1" baseline="30000">
                <a:latin typeface="Cambria Math"/>
                <a:ea typeface="Cambria Math"/>
                <a:cs typeface="Cambria Math"/>
                <a:sym typeface="Cambria Math"/>
              </a:rPr>
              <a:t>-1</a:t>
            </a:r>
            <a:r>
              <a:rPr lang="en-US" baseline="-25000">
                <a:latin typeface="Cambria Math"/>
                <a:ea typeface="Cambria Math"/>
                <a:cs typeface="Cambria Math"/>
                <a:sym typeface="Cambria Math"/>
              </a:rPr>
              <a:t>​ </a:t>
            </a:r>
            <a:r>
              <a:rPr lang="en-US" baseline="30000">
                <a:latin typeface="Cambria Math"/>
                <a:ea typeface="Cambria Math"/>
                <a:cs typeface="Cambria Math"/>
                <a:sym typeface="Cambria Math"/>
              </a:rPr>
              <a:t>​</a:t>
            </a:r>
            <a:r>
              <a:rPr lang="en-US" b="1">
                <a:latin typeface="Cambria Math"/>
                <a:ea typeface="Cambria Math"/>
                <a:cs typeface="Cambria Math"/>
                <a:sym typeface="Cambria Math"/>
              </a:rPr>
              <a:t>)*c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Δλ: Verschiebung der Wellenlänge einer bestimmten Spektrallinie am Sternspektrum; 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λ</a:t>
            </a:r>
            <a:r>
              <a:rPr lang="en-US" sz="1000" baseline="-2500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​ :</a:t>
            </a:r>
            <a:r>
              <a:rPr lang="en-US" sz="1000" baseline="-25000"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Wellenlänge der zur Untersuchung herangezogenen Spektrallinie im normalen Zustand/ruhenden System; c: Lichtgeschwindigkeit ≈ 300000km/s; v</a:t>
            </a:r>
            <a:r>
              <a:rPr lang="en-US" sz="1000" baseline="-250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​ :</a:t>
            </a:r>
            <a:r>
              <a:rPr lang="en-US" sz="1000" baseline="-25000"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Radialgeschwindigkeit des Sterns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1374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Font typeface="Calibri"/>
              <a:buChar char="•"/>
            </a:pPr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Transitmethode: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Periodische Helligkeitsschwankungen eines Sterns, wenn ein Planet an ihm vorbeizieht (Transit)</a:t>
            </a:r>
            <a:endParaRPr/>
          </a:p>
          <a:p>
            <a:pPr marL="457200" lvl="0" indent="-3111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4"/>
              <a:buFont typeface="Noto Sans Symbols"/>
              <a:buChar char="⮚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Hinweis auf Exoplaneten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34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357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Helligkeitsschwankungen eines Sterns</a:t>
            </a:r>
            <a:endParaRPr/>
          </a:p>
        </p:txBody>
      </p:sp>
      <p:pic>
        <p:nvPicPr>
          <p:cNvPr id="197" name="Google Shape;197;p26" descr="Radialgeschwindigkeit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5613" y="1307850"/>
            <a:ext cx="2857500" cy="157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 descr="Die Suche nach Planeten außerhalb unseres Sonnensystems - Refer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4317" y="3313852"/>
            <a:ext cx="2857500" cy="139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/>
          <p:nvPr/>
        </p:nvSpPr>
        <p:spPr>
          <a:xfrm>
            <a:off x="4837075" y="2885150"/>
            <a:ext cx="34992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Blau-/Rotverschiebung im interstellaren Raum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4294967295"/>
          </p:nvPr>
        </p:nvSpPr>
        <p:spPr>
          <a:xfrm>
            <a:off x="0" y="4637400"/>
            <a:ext cx="17802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Vasileios Kyriazidis und Giuseppe Zaccaria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Carl-Duisberg-Gymnasium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00">
                <a:latin typeface="Calibri"/>
                <a:ea typeface="Calibri"/>
                <a:cs typeface="Calibri"/>
                <a:sym typeface="Calibri"/>
              </a:rPr>
              <a:t>Projektkurs Astronomie 2020</a:t>
            </a:r>
            <a:endParaRPr sz="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1933</Words>
  <Application>Microsoft Office PowerPoint</Application>
  <PresentationFormat>Bildschirmpräsentation (16:9)</PresentationFormat>
  <Paragraphs>394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Cambria Math</vt:lpstr>
      <vt:lpstr>Montserrat</vt:lpstr>
      <vt:lpstr>Lato</vt:lpstr>
      <vt:lpstr>Calibri</vt:lpstr>
      <vt:lpstr>Noto Sans Symbols</vt:lpstr>
      <vt:lpstr>Courier New</vt:lpstr>
      <vt:lpstr>Cambria</vt:lpstr>
      <vt:lpstr>Arial</vt:lpstr>
      <vt:lpstr>Focus</vt:lpstr>
      <vt:lpstr>Den Aliens auf der Spur  </vt:lpstr>
      <vt:lpstr>Was ist das Leben?</vt:lpstr>
      <vt:lpstr>Anpassung des Lebens Die Evolutionstheorie                        Bezug auf seine Umgebung</vt:lpstr>
      <vt:lpstr>Voraussetzung für Leben auf Exoplaneten Die Heimat des Lebens</vt:lpstr>
      <vt:lpstr>Voraussetzung für Leben auf Exoplaneten Worauf ist das Leben angewiesen?</vt:lpstr>
      <vt:lpstr>Voraussetzung für Leben auf Exoplaneten Der Goldstern des Lebens</vt:lpstr>
      <vt:lpstr>PowerPoint-Präsentation</vt:lpstr>
      <vt:lpstr>Probleme bei der Suche nach dem Leben Probleme des Lebens selbst</vt:lpstr>
      <vt:lpstr>Entdeckungsmethoden von Exoplaneten</vt:lpstr>
      <vt:lpstr>Projekte zur Entdeckung von lebenstauglichen Planeten</vt:lpstr>
      <vt:lpstr>Spektroskopie</vt:lpstr>
      <vt:lpstr>Wellenmodell des Lichtes</vt:lpstr>
      <vt:lpstr>Teilchenmodell des Lichtes </vt:lpstr>
      <vt:lpstr>Atommodell von Bohr</vt:lpstr>
      <vt:lpstr>Absorption und Emission</vt:lpstr>
      <vt:lpstr>Absorptions-/Emissionsspektrum</vt:lpstr>
      <vt:lpstr>Planck´sches Strahlungsgesetz und Wien´sches Verschiebungsgesetz</vt:lpstr>
      <vt:lpstr>Aufnahme und Bearbeitung des Sonnenspektrums: unkalibriertes Sonnenspektrum</vt:lpstr>
      <vt:lpstr>Aufnahme und Bearbeitung des Sonnenspektrums: wellenlängenkalibriertes Spektrum</vt:lpstr>
      <vt:lpstr>Aufnahme und Bearbeitung des Sonnenspektrums: normiertes Spektrum</vt:lpstr>
      <vt:lpstr>Aufnahme und Bearbeitung des Sonnenspektrums: Flusskalibrierung</vt:lpstr>
      <vt:lpstr>Aufnahme und Bearbeitung des Sonnenspektrums: flusskalibriertes Spektrum der Sonne</vt:lpstr>
      <vt:lpstr>Spektralklassifikation</vt:lpstr>
      <vt:lpstr>    Vielen Dank für Ihre/Eure Aufmerksamkeit! </vt:lpstr>
      <vt:lpstr>Quellenverzeichnis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Aliens auf der Spur  </dc:title>
  <cp:lastModifiedBy>Astronomie3</cp:lastModifiedBy>
  <cp:revision>2</cp:revision>
  <dcterms:modified xsi:type="dcterms:W3CDTF">2020-06-12T12:47:48Z</dcterms:modified>
</cp:coreProperties>
</file>