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6E5B4BB-4AB4-4EBA-B200-C4709C029F32}">
          <p14:sldIdLst>
            <p14:sldId id="256"/>
          </p14:sldIdLst>
        </p14:section>
        <p14:section name="Theorie" id="{9FBBD12B-4E80-49EB-B904-E9F46EF0C5C2}">
          <p14:sldIdLst>
            <p14:sldId id="258"/>
            <p14:sldId id="262"/>
            <p14:sldId id="259"/>
            <p14:sldId id="260"/>
            <p14:sldId id="263"/>
            <p14:sldId id="264"/>
            <p14:sldId id="265"/>
            <p14:sldId id="266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A2423-01F1-4FD7-8595-7DD4422AA974}" v="149" dt="2021-06-09T12:22:05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1B698-4F88-447C-BAB5-F6E3E625A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F75180-E8D8-4104-BF2F-641065E8C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09327B-5D18-45D5-9443-E50DDF59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FF3412-2CBF-4F26-AE00-52FB63EA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CAC2D1-E429-4852-B17C-4BC48BA6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21149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C1B7E-C44A-4767-A852-7F3438C0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3656CA-7887-4FEF-BCD8-A8D53ABB9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5F72DA-4863-4DB8-A7C9-CA87D9E4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B256E2-678F-456F-A1DF-22869981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403E54-412D-4EAB-99F3-1094FAAE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37359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F18A95-23F1-4D8E-96FF-9AFF2EC19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3F74B7-9CAE-41E9-A7ED-824C366A2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6CF058-CFBB-42F8-A381-F00BDECE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02B0F1-CA6C-4923-A620-8A75436F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CB062-D8A3-411A-A636-C91EAEB3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5892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F7BC9-BCC6-4DBE-B05B-71A631CE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F88F81-6FD6-47FC-B312-15DC0E871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995BCE-44DA-4BB3-95D4-9E7BE2F82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BFE216-A966-4914-A023-732F45D2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3ADA7F-0C08-4925-BEA6-08BE9913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30486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1AC4D-0094-4379-872F-FECEE70B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0ED44D-9CF9-4D5D-B94E-68C67483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F13957-39F2-48C3-B3D3-230D6279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E2404C-B9D6-4701-B063-FD7A9BB2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2B0053-444F-4C7A-98D6-08C3839C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85928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41DE5-2976-44F0-B1FB-5FE76967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44D9EB-8021-4792-AE48-8E32EF826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D22CF6-19C5-4019-8682-1FF94E4FA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010DBF-F489-4C1F-AC6D-742DA7D4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641B23-8732-4DD6-A414-82836817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6A11E4-4213-41CD-AD6C-44FC58CB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65429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618B8-F59C-4FA8-BBA4-E473EB2E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4292DC-BEFB-41A3-BF85-110AC393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55F3D2-F393-4BC3-95B8-811A22A1A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938A01-3D48-4B0B-A915-E23A2AD1C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54A3D6-383F-45C8-B11A-720125E7F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958090-257D-4ABF-8FF1-719326786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7CA512-DB72-480C-8794-C1AFCAA1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C4AF1A-2B8C-4913-853F-3CD88CB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76142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4AE88-0779-45C4-82F2-C56DC013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294E28-1CD6-456B-9DC1-0B288F93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46F2A2-3464-4CA5-8E54-5D1DDF8B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ECF167-2069-4EF4-80ED-34409997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5785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60346A8-0974-4504-A226-22072E9A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82FE53-D70A-4D27-928F-EBF8FFB4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B2E1AF-D8C9-4C47-96EF-CD536337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13317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67732-C402-4625-8609-3C8BA035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20184C-82C1-4739-BDB6-04659036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E9BD16-4C29-4A18-9798-CF2CC8911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CB3672-8189-483F-B87E-77173FE2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5AC2D5-416E-4EBD-9786-7668D93A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9B4ACA-0803-4CCB-A54D-3895788F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18218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63FE2-3AB2-4E68-B065-07322A76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10B5F0-F864-42CE-9343-E917CDBC8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A2B832-7474-45FF-9D56-D7DCD64A1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8111A3-0F01-48E4-8D56-F52F0CD4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95DF3B-07C6-4A90-BAED-1276106C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3F8043-B4CD-471F-BECD-89EBB4FA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32721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D4E502-4E76-45B3-B77A-B1252C13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C44747-E9DE-42A4-83D1-EA24B7C8A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6650E8-5C0E-4018-B0A9-8926FB5CB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CF20-DA69-4A75-8102-D1611F7D5862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06DCA-729E-4E7B-A272-9008B027A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52A2D7-D051-4C9D-91EB-35B851950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A44D-5D80-4649-9B0E-AB82CE84A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0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lgol#/media/File:Algol_AB_movie_imaged_with_the_CHARA_interferometer_-_labeled.gif" TargetMode="External"/><Relationship Id="rId3" Type="http://schemas.openxmlformats.org/officeDocument/2006/relationships/hyperlink" Target="https://de.wikipedia.org/wiki/Planetenschleife#/media/Datei:Konstruktion_Planetenschleife.png" TargetMode="External"/><Relationship Id="rId7" Type="http://schemas.openxmlformats.org/officeDocument/2006/relationships/hyperlink" Target="https://de.wikipedia.org/wiki/Doppelstern#/media/Datei:Orbit5.gif" TargetMode="External"/><Relationship Id="rId2" Type="http://schemas.openxmlformats.org/officeDocument/2006/relationships/hyperlink" Target="https://de.wikipedia.org/wiki/Planetenschleife#/media/Datei:Mars_Loop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amma_Cassiopeiae_by_Kees_Scherer.jpg" TargetMode="External"/><Relationship Id="rId5" Type="http://schemas.openxmlformats.org/officeDocument/2006/relationships/hyperlink" Target="https://in-the-sky.org/data/object.php?id=TYC2851-2168-1" TargetMode="External"/><Relationship Id="rId4" Type="http://schemas.openxmlformats.org/officeDocument/2006/relationships/hyperlink" Target="https://www.openpr.de/news/102369/Aktueller-Sternenhimmel-im-Oktober-Sterne-beobachten-am-Herbsthimmel.html" TargetMode="External"/><Relationship Id="rId9" Type="http://schemas.openxmlformats.org/officeDocument/2006/relationships/hyperlink" Target="https://commons.wikimedia.org/w/index.php?curid=243757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E29BA-DBBA-4287-89BC-0A16DB883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e-DE" sz="7200"/>
              <a:t>Algol und Gamma Cas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4A5CB3-04C6-4110-9057-4A6CD9B7C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de-DE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47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98242-0094-42ED-A6FE-6FBD9391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D2EA2-1F61-4CA3-BD53-6AC84E76A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/>
              <a:t>1. © Bernd Koch </a:t>
            </a:r>
          </a:p>
          <a:p>
            <a:r>
              <a:rPr lang="de-DE" sz="1800" dirty="0"/>
              <a:t>2. </a:t>
            </a:r>
            <a:r>
              <a:rPr lang="de-DE" sz="1800" dirty="0">
                <a:hlinkClick r:id="rId2"/>
              </a:rPr>
              <a:t>https://de.wikipedia.org/wiki/Planetenschleife#/media/Datei:Mars_Loop.gif</a:t>
            </a:r>
            <a:r>
              <a:rPr lang="de-DE" sz="1800" dirty="0"/>
              <a:t> </a:t>
            </a:r>
          </a:p>
          <a:p>
            <a:r>
              <a:rPr lang="de-DE" sz="1800" dirty="0"/>
              <a:t>3. </a:t>
            </a:r>
            <a:r>
              <a:rPr lang="de-DE" sz="1800" dirty="0">
                <a:hlinkClick r:id="rId3"/>
              </a:rPr>
              <a:t>https://de.wikipedia.org/wiki/Planetenschleife#/media/Datei:Konstruktion_Planetenschleife.png</a:t>
            </a:r>
            <a:r>
              <a:rPr lang="de-DE" sz="1800" dirty="0"/>
              <a:t> </a:t>
            </a:r>
          </a:p>
          <a:p>
            <a:r>
              <a:rPr lang="de-DE" sz="1800" dirty="0"/>
              <a:t>4. </a:t>
            </a:r>
            <a:r>
              <a:rPr lang="de-DE" sz="1800" dirty="0">
                <a:hlinkClick r:id="rId4"/>
              </a:rPr>
              <a:t>https://www.openpr.de/news/102369/Aktueller-Sternenhimmel-im-Oktober-Sterne-beobachten-am-Herbsthimmel.html</a:t>
            </a:r>
            <a:r>
              <a:rPr lang="de-DE" sz="1800" dirty="0"/>
              <a:t> </a:t>
            </a:r>
          </a:p>
          <a:p>
            <a:r>
              <a:rPr lang="de-DE" sz="1800" dirty="0"/>
              <a:t>5. </a:t>
            </a:r>
            <a:r>
              <a:rPr lang="de-DE" sz="1800" dirty="0">
                <a:hlinkClick r:id="rId5"/>
              </a:rPr>
              <a:t>https://in-the-sky.org/data/object.php?id=TYC2851-2168-1</a:t>
            </a:r>
            <a:r>
              <a:rPr lang="de-DE" sz="1800" dirty="0"/>
              <a:t> </a:t>
            </a:r>
            <a:r>
              <a:rPr lang="de-DE" sz="1800" i="1" dirty="0"/>
              <a:t>© Dominic Ford </a:t>
            </a:r>
          </a:p>
          <a:p>
            <a:r>
              <a:rPr lang="de-DE" sz="1800" dirty="0"/>
              <a:t>6. &amp; 11. </a:t>
            </a:r>
            <a:r>
              <a:rPr lang="de-DE" sz="1800" dirty="0">
                <a:hlinkClick r:id="rId6"/>
              </a:rPr>
              <a:t>https://commons.wikimedia.org/wiki/File:Gamma_Cassiopeiae_by_Kees_Scherer.jpg</a:t>
            </a:r>
            <a:r>
              <a:rPr lang="de-DE" sz="1800" dirty="0"/>
              <a:t> </a:t>
            </a:r>
          </a:p>
          <a:p>
            <a:r>
              <a:rPr lang="de-DE" sz="1800" dirty="0"/>
              <a:t>7. </a:t>
            </a:r>
            <a:r>
              <a:rPr lang="de-DE" sz="1800" dirty="0">
                <a:hlinkClick r:id="rId7"/>
              </a:rPr>
              <a:t>https://de.wikipedia.org/wiki/Doppelstern#/media/Datei:Orbit5.gif</a:t>
            </a:r>
            <a:r>
              <a:rPr lang="de-DE" sz="1800" dirty="0"/>
              <a:t>  </a:t>
            </a:r>
          </a:p>
          <a:p>
            <a:r>
              <a:rPr lang="de-DE" sz="1800" dirty="0"/>
              <a:t>8.</a:t>
            </a:r>
            <a:r>
              <a:rPr lang="de-DE" sz="1800" dirty="0">
                <a:hlinkClick r:id="rId8"/>
              </a:rPr>
              <a:t>https://en.wikipedia.org/wiki/Algol#/media/File:Algol_AB_movie_imaged_with_the_CHARA_interferometer_-_labeled.gif</a:t>
            </a:r>
            <a:r>
              <a:rPr lang="de-DE" sz="1800" dirty="0"/>
              <a:t> By Dr. Fabien Baron, </a:t>
            </a:r>
            <a:r>
              <a:rPr lang="de-DE" sz="1800" dirty="0" err="1"/>
              <a:t>Dept</a:t>
            </a:r>
            <a:r>
              <a:rPr lang="de-DE" sz="1800" dirty="0"/>
              <a:t>.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Astronomy</a:t>
            </a:r>
            <a:r>
              <a:rPr lang="de-DE" sz="1800" dirty="0"/>
              <a:t>, University </a:t>
            </a:r>
            <a:r>
              <a:rPr lang="de-DE" sz="1800" dirty="0" err="1"/>
              <a:t>of</a:t>
            </a:r>
            <a:r>
              <a:rPr lang="de-DE" sz="1800" dirty="0"/>
              <a:t> Michigan, Ann Arbor, MI 48109-1090, </a:t>
            </a:r>
            <a:r>
              <a:rPr lang="de-DE" sz="1800" dirty="0" err="1"/>
              <a:t>labels</a:t>
            </a:r>
            <a:r>
              <a:rPr lang="de-DE" sz="1800" dirty="0"/>
              <a:t> </a:t>
            </a:r>
            <a:r>
              <a:rPr lang="de-DE" sz="1800" dirty="0" err="1"/>
              <a:t>indicating</a:t>
            </a:r>
            <a:r>
              <a:rPr lang="de-DE" sz="1800" dirty="0"/>
              <a:t> </a:t>
            </a:r>
            <a:r>
              <a:rPr lang="de-DE" sz="1800" dirty="0" err="1"/>
              <a:t>phase</a:t>
            </a:r>
            <a:r>
              <a:rPr lang="de-DE" sz="1800" dirty="0"/>
              <a:t> </a:t>
            </a:r>
            <a:r>
              <a:rPr lang="de-DE" sz="1800" dirty="0" err="1"/>
              <a:t>added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User:Stigmatella</a:t>
            </a:r>
            <a:r>
              <a:rPr lang="de-DE" sz="1800" dirty="0"/>
              <a:t> </a:t>
            </a:r>
            <a:r>
              <a:rPr lang="de-DE" sz="1800" dirty="0" err="1"/>
              <a:t>aurantiaca</a:t>
            </a:r>
            <a:r>
              <a:rPr lang="de-DE" sz="1800" dirty="0"/>
              <a:t> - Derivative </a:t>
            </a:r>
            <a:r>
              <a:rPr lang="de-DE" sz="1800" dirty="0" err="1"/>
              <a:t>work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File:Algol AB </a:t>
            </a:r>
            <a:r>
              <a:rPr lang="de-DE" sz="1800" dirty="0" err="1"/>
              <a:t>movie</a:t>
            </a:r>
            <a:r>
              <a:rPr lang="de-DE" sz="1800" dirty="0"/>
              <a:t> </a:t>
            </a:r>
            <a:r>
              <a:rPr lang="de-DE" sz="1800" dirty="0" err="1"/>
              <a:t>imaged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CHARA interferometer.gif </a:t>
            </a:r>
            <a:r>
              <a:rPr lang="de-DE" sz="1800" dirty="0" err="1"/>
              <a:t>with</a:t>
            </a:r>
            <a:r>
              <a:rPr lang="de-DE" sz="1800" dirty="0"/>
              <a:t> additional </a:t>
            </a:r>
            <a:r>
              <a:rPr lang="de-DE" sz="1800" dirty="0" err="1"/>
              <a:t>labels</a:t>
            </a:r>
            <a:r>
              <a:rPr lang="de-DE" sz="1800" dirty="0"/>
              <a:t> </a:t>
            </a:r>
            <a:r>
              <a:rPr lang="de-DE" sz="1800" dirty="0" err="1"/>
              <a:t>indicating</a:t>
            </a:r>
            <a:r>
              <a:rPr lang="de-DE" sz="1800" dirty="0"/>
              <a:t> </a:t>
            </a:r>
            <a:r>
              <a:rPr lang="de-DE" sz="1800" dirty="0" err="1"/>
              <a:t>phase</a:t>
            </a:r>
            <a:r>
              <a:rPr lang="de-DE" sz="1800" dirty="0"/>
              <a:t>, CC BY-SA 3.0, </a:t>
            </a:r>
            <a:r>
              <a:rPr lang="de-DE" sz="1800" dirty="0">
                <a:hlinkClick r:id="rId9"/>
              </a:rPr>
              <a:t>https://commons.wikimedia.org/w/index.php?curid=24375702</a:t>
            </a:r>
            <a:endParaRPr lang="de-DE" sz="1800" dirty="0"/>
          </a:p>
          <a:p>
            <a:r>
              <a:rPr lang="de-DE" sz="1800" dirty="0"/>
              <a:t>9., 10. &amp; 12. eigen Aufnahmen</a:t>
            </a:r>
          </a:p>
        </p:txBody>
      </p:sp>
    </p:spTree>
    <p:extLst>
      <p:ext uri="{BB962C8B-B14F-4D97-AF65-F5344CB8AC3E}">
        <p14:creationId xmlns:p14="http://schemas.microsoft.com/office/powerpoint/2010/main" val="337862442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7C9A6-3791-4AF3-8BD4-CACB0DE6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Historischer Hintergrund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95D1F7-DB56-4CCE-8C35-2681F3CB0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16680" cy="4351338"/>
          </a:xfrm>
        </p:spPr>
        <p:txBody>
          <a:bodyPr/>
          <a:lstStyle/>
          <a:p>
            <a:r>
              <a:rPr lang="de-DE"/>
              <a:t>Astronomie fing bei Babyloniern an</a:t>
            </a:r>
          </a:p>
          <a:p>
            <a:r>
              <a:rPr lang="de-DE"/>
              <a:t>Sahen göttliche Ordnung</a:t>
            </a:r>
          </a:p>
          <a:p>
            <a:r>
              <a:rPr lang="de-DE"/>
              <a:t>Planeten waren Göttern zugeordnet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CF3C41-0A96-4DBB-92DC-AE49EB6B7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52" y="1825625"/>
            <a:ext cx="6768353" cy="44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79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532F7-BE7B-49DF-9EAA-037FD08A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48" y="494139"/>
            <a:ext cx="10515600" cy="1325563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5" name="Inhaltsplatzhalter 4" descr="Ein Bild, das Text, Linie enthält.&#10;&#10;Automatisch generierte Beschreibung">
            <a:extLst>
              <a:ext uri="{FF2B5EF4-FFF2-40B4-BE49-F238E27FC236}">
                <a16:creationId xmlns:a16="http://schemas.microsoft.com/office/drawing/2014/main" id="{2F5BA5C1-24E5-4A3F-82B3-B3C9C8EEE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7" y="365125"/>
            <a:ext cx="2681292" cy="5094456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B678C8D-F4DB-4F8F-AC3C-C1F7878D55AB}"/>
              </a:ext>
            </a:extLst>
          </p:cNvPr>
          <p:cNvSpPr txBox="1"/>
          <p:nvPr/>
        </p:nvSpPr>
        <p:spPr>
          <a:xfrm>
            <a:off x="966997" y="5895191"/>
            <a:ext cx="258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Marsschleife animiert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25BA3E-2DED-4881-995E-817020EE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111"/>
            <a:ext cx="4362226" cy="600351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4E81341-E40F-497F-9CC7-0E78717A7DDF}"/>
              </a:ext>
            </a:extLst>
          </p:cNvPr>
          <p:cNvSpPr txBox="1"/>
          <p:nvPr/>
        </p:nvSpPr>
        <p:spPr>
          <a:xfrm>
            <a:off x="6820348" y="6079857"/>
            <a:ext cx="2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Marsschleife</a:t>
            </a:r>
          </a:p>
        </p:txBody>
      </p:sp>
    </p:spTree>
    <p:extLst>
      <p:ext uri="{BB962C8B-B14F-4D97-AF65-F5344CB8AC3E}">
        <p14:creationId xmlns:p14="http://schemas.microsoft.com/office/powerpoint/2010/main" val="2216733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85567-43EA-4D24-AA88-1B545B9B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Griechische Mythologie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A5AE04-B71A-4A23-8505-B0FDEEA1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6986" cy="4351338"/>
          </a:xfrm>
        </p:spPr>
        <p:txBody>
          <a:bodyPr/>
          <a:lstStyle/>
          <a:p>
            <a:r>
              <a:rPr lang="de-DE"/>
              <a:t>Perseus sollte Medusa umbringen</a:t>
            </a:r>
          </a:p>
          <a:p>
            <a:r>
              <a:rPr lang="de-DE"/>
              <a:t>Traf auf dem Rückweg auf Andromeda</a:t>
            </a:r>
          </a:p>
          <a:p>
            <a:r>
              <a:rPr lang="de-DE"/>
              <a:t>Besiegte das Seeungeheuer</a:t>
            </a:r>
          </a:p>
          <a:p>
            <a:r>
              <a:rPr lang="de-DE"/>
              <a:t>Heiratete Andromeda</a:t>
            </a:r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87D4ED9-53BC-4FF2-A558-06A98BBC8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2" y="1459287"/>
            <a:ext cx="6038626" cy="47176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EC12D1-570E-4D5F-9A80-57F3EA5E45D9}"/>
              </a:ext>
            </a:extLst>
          </p:cNvPr>
          <p:cNvSpPr txBox="1"/>
          <p:nvPr/>
        </p:nvSpPr>
        <p:spPr>
          <a:xfrm>
            <a:off x="5567082" y="6176963"/>
            <a:ext cx="603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Die Sternbilder um die Sage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134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13C6-7175-4701-8EF6-EB830135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Objektvorstellung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9F94ED-B13A-4936-A2EC-CFACF0E4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Beta Persei</a:t>
            </a:r>
          </a:p>
          <a:p>
            <a:r>
              <a:rPr lang="de-DE"/>
              <a:t>Algol (arabisch: Ghul)</a:t>
            </a:r>
          </a:p>
          <a:p>
            <a:r>
              <a:rPr lang="de-DE"/>
              <a:t>Doppelstern</a:t>
            </a:r>
          </a:p>
          <a:p>
            <a:endParaRPr lang="de-DE"/>
          </a:p>
          <a:p>
            <a:r>
              <a:rPr lang="de-DE"/>
              <a:t>Gamma Cassiopeiae</a:t>
            </a:r>
          </a:p>
          <a:p>
            <a:r>
              <a:rPr lang="de-DE"/>
              <a:t>Zentrum des Ws</a:t>
            </a:r>
          </a:p>
          <a:p>
            <a:r>
              <a:rPr lang="de-DE"/>
              <a:t>Tsih (Chinesisch: Die Peitsche)</a:t>
            </a:r>
          </a:p>
          <a:p>
            <a:r>
              <a:rPr lang="de-DE"/>
              <a:t>Eruptiv veränderlicher Stern</a:t>
            </a:r>
            <a:endParaRPr lang="de-DE" dirty="0"/>
          </a:p>
        </p:txBody>
      </p:sp>
      <p:pic>
        <p:nvPicPr>
          <p:cNvPr id="5" name="Grafik 4" descr="Ein Bild, das draußen, Natur, Outdoorobjekt, Luft enthält.&#10;&#10;Automatisch generierte Beschreibung">
            <a:extLst>
              <a:ext uri="{FF2B5EF4-FFF2-40B4-BE49-F238E27FC236}">
                <a16:creationId xmlns:a16="http://schemas.microsoft.com/office/drawing/2014/main" id="{6F582C06-265B-4966-A89E-7593CDD6C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78" y="930882"/>
            <a:ext cx="3070412" cy="30704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838489-7363-49C6-8862-628A5D21A178}"/>
              </a:ext>
            </a:extLst>
          </p:cNvPr>
          <p:cNvSpPr txBox="1"/>
          <p:nvPr/>
        </p:nvSpPr>
        <p:spPr>
          <a:xfrm>
            <a:off x="5194598" y="3959972"/>
            <a:ext cx="305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Algol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534B56-BB4E-4F44-A3BB-7998A935E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18" y="1690688"/>
            <a:ext cx="2938182" cy="40462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05BA25-64E0-4CC8-8064-332B633A0763}"/>
              </a:ext>
            </a:extLst>
          </p:cNvPr>
          <p:cNvSpPr txBox="1"/>
          <p:nvPr/>
        </p:nvSpPr>
        <p:spPr>
          <a:xfrm>
            <a:off x="8457079" y="5736913"/>
            <a:ext cx="2855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Gamma Cas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72017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9AD42-AE7D-44E4-ABC4-EF2CF689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1D6B18E-F747-4475-AC61-E0F35C987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6" y="569838"/>
            <a:ext cx="10446944" cy="5223472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F07B2D7-EE73-4225-93A0-3458DC834E69}"/>
              </a:ext>
            </a:extLst>
          </p:cNvPr>
          <p:cNvSpPr txBox="1"/>
          <p:nvPr/>
        </p:nvSpPr>
        <p:spPr>
          <a:xfrm>
            <a:off x="1068855" y="5925678"/>
            <a:ext cx="101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Systematische Darstellung Doppelstern</a:t>
            </a:r>
          </a:p>
        </p:txBody>
      </p:sp>
    </p:spTree>
    <p:extLst>
      <p:ext uri="{BB962C8B-B14F-4D97-AF65-F5344CB8AC3E}">
        <p14:creationId xmlns:p14="http://schemas.microsoft.com/office/powerpoint/2010/main" val="323166524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650F6-C88A-44D2-ACDE-C5309CC1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4" y="300579"/>
            <a:ext cx="10515600" cy="1325563"/>
          </a:xfrm>
        </p:spPr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43EEE7B-5134-4D70-A2A6-B3F002230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4" y="472701"/>
            <a:ext cx="4992183" cy="499218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14FFCF7-7ED3-409E-BDDA-B211C6439AC5}"/>
              </a:ext>
            </a:extLst>
          </p:cNvPr>
          <p:cNvSpPr txBox="1"/>
          <p:nvPr/>
        </p:nvSpPr>
        <p:spPr>
          <a:xfrm>
            <a:off x="450924" y="5735619"/>
            <a:ext cx="514215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Sterne des Algol-systems</a:t>
            </a:r>
          </a:p>
        </p:txBody>
      </p:sp>
      <p:pic>
        <p:nvPicPr>
          <p:cNvPr id="8" name="Grafik 7" descr="Ein Bild, das draußen, Outdoorobjekt, Nacht, Stern enthält.&#10;&#10;Automatisch generierte Beschreibung">
            <a:extLst>
              <a:ext uri="{FF2B5EF4-FFF2-40B4-BE49-F238E27FC236}">
                <a16:creationId xmlns:a16="http://schemas.microsoft.com/office/drawing/2014/main" id="{9400981F-849D-4405-9082-090EB1BBA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8" r="29304" b="12344"/>
          <a:stretch/>
        </p:blipFill>
        <p:spPr>
          <a:xfrm>
            <a:off x="7368987" y="472702"/>
            <a:ext cx="3514165" cy="50812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6A0F16-606A-46D4-8084-DB8249E41166}"/>
              </a:ext>
            </a:extLst>
          </p:cNvPr>
          <p:cNvSpPr txBox="1"/>
          <p:nvPr/>
        </p:nvSpPr>
        <p:spPr>
          <a:xfrm>
            <a:off x="7297271" y="5541399"/>
            <a:ext cx="351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Unsere eigene Aufnahme von Algol</a:t>
            </a:r>
          </a:p>
        </p:txBody>
      </p:sp>
    </p:spTree>
    <p:extLst>
      <p:ext uri="{BB962C8B-B14F-4D97-AF65-F5344CB8AC3E}">
        <p14:creationId xmlns:p14="http://schemas.microsoft.com/office/powerpoint/2010/main" val="4261566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71C1-A1F0-41D0-9697-DD600065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Outdoorobjekt, Nachthimmel enthält.&#10;&#10;Automatisch generierte Beschreibung">
            <a:extLst>
              <a:ext uri="{FF2B5EF4-FFF2-40B4-BE49-F238E27FC236}">
                <a16:creationId xmlns:a16="http://schemas.microsoft.com/office/drawing/2014/main" id="{24D0A83C-16D4-4F01-A66F-94F976885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276937"/>
            <a:ext cx="7551868" cy="504547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E96CD2-4746-4828-9E60-1A698821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99" y="276937"/>
            <a:ext cx="3587579" cy="494052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B3857D5-DD3B-4D78-A80C-0F98793FEDFA}"/>
              </a:ext>
            </a:extLst>
          </p:cNvPr>
          <p:cNvSpPr txBox="1"/>
          <p:nvPr/>
        </p:nvSpPr>
        <p:spPr>
          <a:xfrm>
            <a:off x="498849" y="5410601"/>
            <a:ext cx="7457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Gamma Cas und dem Nebel IC 63 – eigene Aufnahme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944D52-4D27-4268-88E4-2B2293B8562B}"/>
              </a:ext>
            </a:extLst>
          </p:cNvPr>
          <p:cNvSpPr txBox="1"/>
          <p:nvPr/>
        </p:nvSpPr>
        <p:spPr>
          <a:xfrm>
            <a:off x="8152598" y="5225935"/>
            <a:ext cx="3587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Gamma Cas</a:t>
            </a:r>
          </a:p>
        </p:txBody>
      </p:sp>
    </p:spTree>
    <p:extLst>
      <p:ext uri="{BB962C8B-B14F-4D97-AF65-F5344CB8AC3E}">
        <p14:creationId xmlns:p14="http://schemas.microsoft.com/office/powerpoint/2010/main" val="360602611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236F4-A16B-4410-8FC4-A8E36B99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4F1B60D-7925-4E68-A2BE-70D94BC22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71" y="551737"/>
            <a:ext cx="9268858" cy="531655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AAA58CD-9326-47B5-87F1-AA9AD5F19D96}"/>
              </a:ext>
            </a:extLst>
          </p:cNvPr>
          <p:cNvSpPr txBox="1"/>
          <p:nvPr/>
        </p:nvSpPr>
        <p:spPr>
          <a:xfrm>
            <a:off x="1530220" y="5962261"/>
            <a:ext cx="884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Unser selbst aufgenommenes Spektrum</a:t>
            </a:r>
          </a:p>
        </p:txBody>
      </p:sp>
    </p:spTree>
    <p:extLst>
      <p:ext uri="{BB962C8B-B14F-4D97-AF65-F5344CB8AC3E}">
        <p14:creationId xmlns:p14="http://schemas.microsoft.com/office/powerpoint/2010/main" val="83648194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Breitbild</PresentationFormat>
  <Paragraphs>42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Algol und Gamma Cas</vt:lpstr>
      <vt:lpstr>Historischer Hintergrund</vt:lpstr>
      <vt:lpstr> </vt:lpstr>
      <vt:lpstr>Griechische Mythologie</vt:lpstr>
      <vt:lpstr>Objektvorstellung</vt:lpstr>
      <vt:lpstr>PowerPoint-Präsentation</vt:lpstr>
      <vt:lpstr>PowerPoint-Präsentation</vt:lpstr>
      <vt:lpstr>PowerPoint-Präsentation</vt:lpstr>
      <vt:lpstr> </vt:lpstr>
      <vt:lpstr>Bildquellen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Lynn Marie Ascheuer</dc:creator>
  <cp:lastModifiedBy>Lynn Marie Ascheuer</cp:lastModifiedBy>
  <cp:revision>5</cp:revision>
  <dcterms:created xsi:type="dcterms:W3CDTF">2021-06-06T08:57:33Z</dcterms:created>
  <dcterms:modified xsi:type="dcterms:W3CDTF">2021-06-09T12:27:05Z</dcterms:modified>
</cp:coreProperties>
</file>